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Epilogue" panose="020B0604020202020204" charset="0"/>
      <p:regular r:id="rId13"/>
    </p:embeddedFont>
    <p:embeddedFont>
      <p:font typeface="Fraunces Medium" panose="020B0604020202020204" charset="0"/>
      <p:regular r:id="rId1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E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689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710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340" y="488990"/>
            <a:ext cx="7899321" cy="1111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Beyond Profit: Building Sustainable Businesses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22340" y="1867019"/>
            <a:ext cx="7899321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Duration: 2 Hours | Target: BBA &amp; MBA Students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2340" y="2351365"/>
            <a:ext cx="177760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Fraunces Light" pitchFamily="34" charset="-122"/>
                <a:cs typeface="Fraunces Light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22340" y="2630567"/>
            <a:ext cx="7899321" cy="22860"/>
          </a:xfrm>
          <a:prstGeom prst="rect">
            <a:avLst/>
          </a:prstGeom>
          <a:solidFill>
            <a:srgbClr val="8C98C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622340" y="2765108"/>
            <a:ext cx="2762964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Understand Sustainability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2340" y="3149560"/>
            <a:ext cx="7899321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What it means in business context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22340" y="3744992"/>
            <a:ext cx="177760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Fraunces Light" pitchFamily="34" charset="-122"/>
                <a:cs typeface="Fraunces Light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22340" y="4024193"/>
            <a:ext cx="7899321" cy="22860"/>
          </a:xfrm>
          <a:prstGeom prst="rect">
            <a:avLst/>
          </a:prstGeom>
          <a:solidFill>
            <a:srgbClr val="8C98C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622340" y="4158734"/>
            <a:ext cx="2659856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Balance Profit &amp; Purpose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22340" y="4543187"/>
            <a:ext cx="7899321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How companies do both successfully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22340" y="5138618"/>
            <a:ext cx="177760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Fraunces Light" pitchFamily="34" charset="-122"/>
                <a:cs typeface="Fraunces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22340" y="5417820"/>
            <a:ext cx="7899321" cy="22860"/>
          </a:xfrm>
          <a:prstGeom prst="rect">
            <a:avLst/>
          </a:prstGeom>
          <a:solidFill>
            <a:srgbClr val="8C98C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622340" y="5552361"/>
            <a:ext cx="2222659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Discover Models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22340" y="5936813"/>
            <a:ext cx="7899321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Sustainable business approaches that work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22340" y="6532245"/>
            <a:ext cx="177760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Fraunces Light" pitchFamily="34" charset="-122"/>
                <a:cs typeface="Fraunces Light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22340" y="6811447"/>
            <a:ext cx="7899321" cy="22860"/>
          </a:xfrm>
          <a:prstGeom prst="rect">
            <a:avLst/>
          </a:prstGeom>
          <a:solidFill>
            <a:srgbClr val="8C98C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6"/>
          <p:cNvSpPr/>
          <p:nvPr/>
        </p:nvSpPr>
        <p:spPr>
          <a:xfrm>
            <a:off x="622340" y="6945987"/>
            <a:ext cx="2222659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Practice Decisions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22340" y="7330440"/>
            <a:ext cx="7899321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Consider people and planet impact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644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Your Sustainability Experience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3416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1530906" y="291203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Shopping Choices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3402449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Do you consider environmental impact when buying?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42189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1530906" y="42968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Price Premium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30906" y="4787265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Would you pay more for sustainable products?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60379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1530906" y="56816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Priority Ranking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30906" y="617208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Price, quality, or environmental impact?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93790" y="679013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Quick Share:</a:t>
            </a: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 Name one way you personally try to be sustainable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5657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What is Business Sustainability?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1411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Traditional Focus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280190" y="3722251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Maximize profit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4164449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Keep costs low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80190" y="4606647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Shareholders only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80190" y="5048845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Short-term thinking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342721" y="31411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Sustainable Focus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342721" y="3722251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Profit while helping society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10342721" y="4164449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Long-term costs &amp; benefits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0342721" y="4606647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All stakeholders matter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342721" y="5048845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Plan for the future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0190" y="5746194"/>
            <a:ext cx="7556421" cy="1326713"/>
          </a:xfrm>
          <a:prstGeom prst="roundRect">
            <a:avLst>
              <a:gd name="adj" fmla="val 7181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004" y="6075045"/>
            <a:ext cx="283488" cy="22681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017306" y="6029682"/>
            <a:ext cx="659249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ea typeface="Epilogue" pitchFamily="34" charset="-122"/>
                <a:cs typeface="Epilogue" pitchFamily="34" charset="-120"/>
              </a:rPr>
              <a:t>Key Point:</a:t>
            </a:r>
            <a:r>
              <a:rPr lang="en-US" sz="1750" dirty="0">
                <a:solidFill>
                  <a:srgbClr val="FFFFFF"/>
                </a:solidFill>
                <a:ea typeface="Epilogue" pitchFamily="34" charset="-122"/>
                <a:cs typeface="Epilogue" pitchFamily="34" charset="-120"/>
              </a:rPr>
              <a:t> Not choosing between profit and doing good—doing both simultaneously</a:t>
            </a:r>
            <a:endParaRPr lang="en-US" sz="17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B5F1D0-4263-1947-9570-5DCD786D9AEF}"/>
              </a:ext>
            </a:extLst>
          </p:cNvPr>
          <p:cNvSpPr/>
          <p:nvPr/>
        </p:nvSpPr>
        <p:spPr>
          <a:xfrm>
            <a:off x="12649098" y="7720314"/>
            <a:ext cx="1921397" cy="421299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023"/>
            <a:ext cx="627114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The Triple Bottom Line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35180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People (Social)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08477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Fair wages &amp; safe conditions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450675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Community support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92873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Diversity &amp; inclusion</a:t>
            </a:r>
            <a:endParaRPr lang="en-US" sz="17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717" y="4174688"/>
            <a:ext cx="339328" cy="4242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937790" y="2291715"/>
            <a:ext cx="31702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Planet (Environmental)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9937790" y="2782133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Reduce waste &amp; pollution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937790" y="322433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Renewable resources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9937790" y="3666530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Fight climate change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326" y="2791063"/>
            <a:ext cx="339328" cy="42422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937790" y="47442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Profit (Economic)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9937790" y="523470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Stay profitable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9937790" y="5676900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Create jobs</a:t>
            </a:r>
            <a:endParaRPr lang="en-US" sz="1750" dirty="0"/>
          </a:p>
        </p:txBody>
      </p:sp>
      <p:sp>
        <p:nvSpPr>
          <p:cNvPr id="18" name="Text 12"/>
          <p:cNvSpPr/>
          <p:nvPr/>
        </p:nvSpPr>
        <p:spPr>
          <a:xfrm>
            <a:off x="9937790" y="611909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Shareholder value</a:t>
            </a:r>
            <a:endParaRPr lang="en-US" sz="17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4326" y="5558314"/>
            <a:ext cx="339328" cy="42422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93790" y="69245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Success = Excellence in all three areas</a:t>
            </a:r>
            <a:endParaRPr lang="en-US" sz="17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F654F3-F84D-027C-C750-F2EB0A2B3DB8}"/>
              </a:ext>
            </a:extLst>
          </p:cNvPr>
          <p:cNvSpPr/>
          <p:nvPr/>
        </p:nvSpPr>
        <p:spPr>
          <a:xfrm>
            <a:off x="12649098" y="7720314"/>
            <a:ext cx="1921397" cy="421299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2465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Why Sustainability Matters Now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895719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73%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793790" y="3927515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Consumer Premium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772263"/>
            <a:ext cx="23298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Would pay more for sustainable products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407093" y="2895719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83%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3407093" y="3927515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Millennial Priority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3407093" y="4772263"/>
            <a:ext cx="23298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Consider environmental impact when choosing employers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020395" y="2895719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18%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6020395" y="3927515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Higher ROI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020395" y="4417933"/>
            <a:ext cx="23298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Sustainable companies outperform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93790" y="647902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Bottom Line:</a:t>
            </a: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 Sustainable businesses often perform better financially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46202"/>
            <a:ext cx="707755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Meet GreenTech Solutions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095143"/>
            <a:ext cx="3664744" cy="2047994"/>
          </a:xfrm>
          <a:prstGeom prst="roundRect">
            <a:avLst>
              <a:gd name="adj" fmla="val 4652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1028224" y="232957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Company Profile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2819995"/>
            <a:ext cx="31958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200 employees, $50M revenue, software for businesses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348" y="2095143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4919782" y="232957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Current Challenges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782" y="2819995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Rising energy costs (20% of expenses), talent competition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4369951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1028224" y="46043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Market Pressure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094803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Customer sustainability questions, investor ESG demands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133951" y="6202442"/>
            <a:ext cx="72162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CEO's Challenge:</a:t>
            </a: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 How can GreenTech become sustainable while maintaining profitability and growth?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793790" y="5947291"/>
            <a:ext cx="30480" cy="1236107"/>
          </a:xfrm>
          <a:prstGeom prst="rect">
            <a:avLst/>
          </a:prstGeom>
          <a:solidFill>
            <a:srgbClr val="8C98CA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88971"/>
            <a:ext cx="7731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Understanding Stakeholders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51378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44253" y="25860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Shareholders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644253" y="3076456"/>
            <a:ext cx="55291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Want financial returns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84" y="2451378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307348" y="25860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Customers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8307348" y="3076456"/>
            <a:ext cx="55292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Want quality &amp; ethical practices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3892987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44253" y="40276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Employees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644253" y="4518065"/>
            <a:ext cx="55291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Want fair treatment &amp; meaningful work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884" y="3892987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307348" y="40276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Community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8307348" y="4518065"/>
            <a:ext cx="55292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Want positive local impact</a:t>
            </a:r>
            <a:endParaRPr lang="en-US" sz="17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790" y="5334595"/>
            <a:ext cx="566976" cy="56697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644253" y="54692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Government</a:t>
            </a:r>
            <a:endParaRPr lang="en-US" sz="2200" dirty="0"/>
          </a:p>
        </p:txBody>
      </p:sp>
      <p:sp>
        <p:nvSpPr>
          <p:cNvPr id="17" name="Text 10"/>
          <p:cNvSpPr/>
          <p:nvPr/>
        </p:nvSpPr>
        <p:spPr>
          <a:xfrm>
            <a:off x="1644253" y="5959673"/>
            <a:ext cx="55291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Want compliance &amp; tax revenue</a:t>
            </a:r>
            <a:endParaRPr lang="en-US" sz="17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6884" y="5334595"/>
            <a:ext cx="566976" cy="566976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8307348" y="54692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Environment</a:t>
            </a:r>
            <a:endParaRPr lang="en-US" sz="2200" dirty="0"/>
          </a:p>
        </p:txBody>
      </p:sp>
      <p:sp>
        <p:nvSpPr>
          <p:cNvPr id="20" name="Text 12"/>
          <p:cNvSpPr/>
          <p:nvPr/>
        </p:nvSpPr>
        <p:spPr>
          <a:xfrm>
            <a:off x="8307348" y="5959673"/>
            <a:ext cx="55292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Needs protection for future</a:t>
            </a:r>
            <a:endParaRPr lang="en-US" sz="1750" dirty="0"/>
          </a:p>
        </p:txBody>
      </p:sp>
      <p:sp>
        <p:nvSpPr>
          <p:cNvPr id="21" name="Text 13"/>
          <p:cNvSpPr/>
          <p:nvPr/>
        </p:nvSpPr>
        <p:spPr>
          <a:xfrm>
            <a:off x="793790" y="657772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Challenge:</a:t>
            </a: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 Balance different needs when they conflict</a:t>
            </a:r>
            <a:endParaRPr lang="en-US" sz="17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8989CE-2802-4943-60C3-6F9D08BECC3E}"/>
              </a:ext>
            </a:extLst>
          </p:cNvPr>
          <p:cNvSpPr/>
          <p:nvPr/>
        </p:nvSpPr>
        <p:spPr>
          <a:xfrm>
            <a:off x="12649098" y="7731889"/>
            <a:ext cx="1921397" cy="421299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3116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Sustainable Business Models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488883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41074" y="27156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Circular Economy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641074" y="3206115"/>
            <a:ext cx="619553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Reuse materials, design for longevity. Example: Patagonia repairs clothes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4158734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41074" y="4385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Sharing Economy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641074" y="4875967"/>
            <a:ext cx="619553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Multiple users, reduced consumption. Example: Car sharing services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5828586"/>
            <a:ext cx="1134070" cy="16698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41074" y="60554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Service-Based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641074" y="6545818"/>
            <a:ext cx="619553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Sell services not products. Example: Philips "light as a service"</a:t>
            </a:r>
            <a:endParaRPr lang="en-US" sz="17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242FEB-383B-1F92-51B4-F108AA236188}"/>
              </a:ext>
            </a:extLst>
          </p:cNvPr>
          <p:cNvSpPr/>
          <p:nvPr/>
        </p:nvSpPr>
        <p:spPr>
          <a:xfrm>
            <a:off x="12649098" y="7720314"/>
            <a:ext cx="1921397" cy="421299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7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8047" y="621983"/>
            <a:ext cx="7560707" cy="1413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Measuring Sustainability Success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78047" y="2601039"/>
            <a:ext cx="2125266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Environmental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278047" y="3180517"/>
            <a:ext cx="21252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Carbon footprint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78047" y="3983474"/>
            <a:ext cx="21252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Energy consumption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78047" y="4786432"/>
            <a:ext cx="21252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Waste reduction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78047" y="5589389"/>
            <a:ext cx="2125266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Water usage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962668" y="2601039"/>
            <a:ext cx="2125266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Social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962668" y="3180517"/>
            <a:ext cx="21252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Employee satisfaction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8962668" y="3983474"/>
            <a:ext cx="21252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Community investment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8962668" y="4786432"/>
            <a:ext cx="21252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Diversity statistics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8962668" y="5589389"/>
            <a:ext cx="21252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Fair trade practices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11647289" y="2601039"/>
            <a:ext cx="2206466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Economic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1647289" y="3180517"/>
            <a:ext cx="22064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Long-term profitability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1647289" y="3983474"/>
            <a:ext cx="22064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Efficiency savings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11647289" y="4786432"/>
            <a:ext cx="2206466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Risk reduction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11647289" y="5227439"/>
            <a:ext cx="220646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Brand value increase</a:t>
            </a:r>
            <a:endParaRPr lang="en-US" sz="1750" dirty="0"/>
          </a:p>
        </p:txBody>
      </p:sp>
      <p:sp>
        <p:nvSpPr>
          <p:cNvPr id="19" name="Shape 16"/>
          <p:cNvSpPr/>
          <p:nvPr/>
        </p:nvSpPr>
        <p:spPr>
          <a:xfrm>
            <a:off x="6278047" y="6646783"/>
            <a:ext cx="7560707" cy="960953"/>
          </a:xfrm>
          <a:prstGeom prst="roundRect">
            <a:avLst>
              <a:gd name="adj" fmla="val 9886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146" y="6967657"/>
            <a:ext cx="282654" cy="22610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012900" y="6929318"/>
            <a:ext cx="6599753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ea typeface="Epilogue" pitchFamily="34" charset="-122"/>
                <a:cs typeface="Epilogue" pitchFamily="34" charset="-120"/>
              </a:rPr>
              <a:t>Remember:</a:t>
            </a:r>
            <a:r>
              <a:rPr lang="en-US" sz="1750" dirty="0">
                <a:solidFill>
                  <a:srgbClr val="FFFFFF"/>
                </a:solidFill>
                <a:ea typeface="Epilogue" pitchFamily="34" charset="-122"/>
                <a:cs typeface="Epilogue" pitchFamily="34" charset="-120"/>
              </a:rPr>
              <a:t> What gets measured gets managed</a:t>
            </a:r>
            <a:endParaRPr lang="en-US" sz="17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225B05-0D95-8631-C788-4E60B00D3C3C}"/>
              </a:ext>
            </a:extLst>
          </p:cNvPr>
          <p:cNvSpPr/>
          <p:nvPr/>
        </p:nvSpPr>
        <p:spPr>
          <a:xfrm>
            <a:off x="12649098" y="7720314"/>
            <a:ext cx="1921397" cy="421299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6041" y="693539"/>
            <a:ext cx="6658332" cy="630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FFFFFF"/>
                </a:solidFill>
                <a:ea typeface="Fraunces Medium" pitchFamily="34" charset="-122"/>
                <a:cs typeface="Fraunces Medium" pitchFamily="34" charset="-120"/>
              </a:rPr>
              <a:t>Your Sustainability Journey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907733" y="1929051"/>
            <a:ext cx="201692" cy="1182172"/>
          </a:xfrm>
          <a:prstGeom prst="roundRect">
            <a:avLst>
              <a:gd name="adj" fmla="val 42008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2"/>
          <p:cNvSpPr/>
          <p:nvPr/>
        </p:nvSpPr>
        <p:spPr>
          <a:xfrm>
            <a:off x="706041" y="1796653"/>
            <a:ext cx="605076" cy="605076"/>
          </a:xfrm>
          <a:prstGeom prst="roundRect">
            <a:avLst>
              <a:gd name="adj" fmla="val 75561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0" y="1910120"/>
            <a:ext cx="302538" cy="37814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12808" y="1828205"/>
            <a:ext cx="2521625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Build Skills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512808" y="2264331"/>
            <a:ext cx="6925151" cy="645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Learn sustainability metrics, stakeholder communication, systems thinking</a:t>
            </a:r>
            <a:endParaRPr lang="en-US" sz="1550" dirty="0"/>
          </a:p>
        </p:txBody>
      </p:sp>
      <p:sp>
        <p:nvSpPr>
          <p:cNvPr id="9" name="Shape 5"/>
          <p:cNvSpPr/>
          <p:nvPr/>
        </p:nvSpPr>
        <p:spPr>
          <a:xfrm>
            <a:off x="1210270" y="3615571"/>
            <a:ext cx="201692" cy="907613"/>
          </a:xfrm>
          <a:prstGeom prst="roundRect">
            <a:avLst>
              <a:gd name="adj" fmla="val 42008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6"/>
          <p:cNvSpPr/>
          <p:nvPr/>
        </p:nvSpPr>
        <p:spPr>
          <a:xfrm>
            <a:off x="1008578" y="3483173"/>
            <a:ext cx="605076" cy="605076"/>
          </a:xfrm>
          <a:prstGeom prst="roundRect">
            <a:avLst>
              <a:gd name="adj" fmla="val 75561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788" y="3596640"/>
            <a:ext cx="302538" cy="37814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815346" y="3514725"/>
            <a:ext cx="2521625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Network &amp; Research</a:t>
            </a:r>
            <a:endParaRPr lang="en-US" sz="1950" dirty="0"/>
          </a:p>
        </p:txBody>
      </p:sp>
      <p:sp>
        <p:nvSpPr>
          <p:cNvPr id="13" name="Text 8"/>
          <p:cNvSpPr/>
          <p:nvPr/>
        </p:nvSpPr>
        <p:spPr>
          <a:xfrm>
            <a:off x="1815346" y="3950851"/>
            <a:ext cx="6622613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Interview professionals, join organizations, study industry leaders</a:t>
            </a:r>
            <a:endParaRPr lang="en-US" sz="1550" dirty="0"/>
          </a:p>
        </p:txBody>
      </p:sp>
      <p:sp>
        <p:nvSpPr>
          <p:cNvPr id="14" name="Shape 9"/>
          <p:cNvSpPr/>
          <p:nvPr/>
        </p:nvSpPr>
        <p:spPr>
          <a:xfrm>
            <a:off x="1512808" y="5027533"/>
            <a:ext cx="201692" cy="1182172"/>
          </a:xfrm>
          <a:prstGeom prst="roundRect">
            <a:avLst>
              <a:gd name="adj" fmla="val 42008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0"/>
          <p:cNvSpPr/>
          <p:nvPr/>
        </p:nvSpPr>
        <p:spPr>
          <a:xfrm>
            <a:off x="1311116" y="4895136"/>
            <a:ext cx="605076" cy="605076"/>
          </a:xfrm>
          <a:prstGeom prst="roundRect">
            <a:avLst>
              <a:gd name="adj" fmla="val 75561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2326" y="5008602"/>
            <a:ext cx="302538" cy="37814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2117884" y="4926687"/>
            <a:ext cx="2521625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BECEF"/>
                </a:solidFill>
                <a:ea typeface="Fraunces Medium" pitchFamily="34" charset="-122"/>
                <a:cs typeface="Fraunces Medium" pitchFamily="34" charset="-120"/>
              </a:rPr>
              <a:t>Take Action</a:t>
            </a:r>
            <a:endParaRPr lang="en-US" sz="1950" dirty="0"/>
          </a:p>
        </p:txBody>
      </p:sp>
      <p:sp>
        <p:nvSpPr>
          <p:cNvPr id="18" name="Text 12"/>
          <p:cNvSpPr/>
          <p:nvPr/>
        </p:nvSpPr>
        <p:spPr>
          <a:xfrm>
            <a:off x="2117884" y="5362813"/>
            <a:ext cx="6320076" cy="645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Apply concepts in projects, choose sustainable companies, make impact</a:t>
            </a:r>
            <a:endParaRPr lang="en-US" sz="1550" dirty="0"/>
          </a:p>
        </p:txBody>
      </p:sp>
      <p:sp>
        <p:nvSpPr>
          <p:cNvPr id="19" name="Text 13"/>
          <p:cNvSpPr/>
          <p:nvPr/>
        </p:nvSpPr>
        <p:spPr>
          <a:xfrm>
            <a:off x="1008578" y="6663690"/>
            <a:ext cx="7429381" cy="645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Key Takeaway:</a:t>
            </a:r>
            <a:r>
              <a:rPr lang="en-US" sz="1550" dirty="0">
                <a:solidFill>
                  <a:srgbClr val="EBECEF"/>
                </a:solidFill>
                <a:ea typeface="Epilogue" pitchFamily="34" charset="-122"/>
                <a:cs typeface="Epilogue" pitchFamily="34" charset="-120"/>
              </a:rPr>
              <a:t> Sustainability knowledge is valuable in every industry—start building these skills now</a:t>
            </a:r>
            <a:endParaRPr lang="en-US" sz="1550" dirty="0"/>
          </a:p>
        </p:txBody>
      </p:sp>
      <p:sp>
        <p:nvSpPr>
          <p:cNvPr id="20" name="Shape 14"/>
          <p:cNvSpPr/>
          <p:nvPr/>
        </p:nvSpPr>
        <p:spPr>
          <a:xfrm>
            <a:off x="706041" y="6436757"/>
            <a:ext cx="22860" cy="1099185"/>
          </a:xfrm>
          <a:prstGeom prst="rect">
            <a:avLst/>
          </a:prstGeom>
          <a:solidFill>
            <a:srgbClr val="8C98CA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475</Words>
  <Application>Microsoft Office PowerPoint</Application>
  <PresentationFormat>Personnalisé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Fraunces Light</vt:lpstr>
      <vt:lpstr>Fraunces Medium</vt:lpstr>
      <vt:lpstr>Epilogue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Oscar</dc:creator>
  <cp:lastModifiedBy>Oscar QUISPE ROJAS</cp:lastModifiedBy>
  <cp:revision>3</cp:revision>
  <dcterms:created xsi:type="dcterms:W3CDTF">2025-09-27T09:07:32Z</dcterms:created>
  <dcterms:modified xsi:type="dcterms:W3CDTF">2025-09-28T07:52:02Z</dcterms:modified>
</cp:coreProperties>
</file>