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7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80" r:id="rId25"/>
    <p:sldId id="281" r:id="rId26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62F3A0A-6366-E481-FE6B-36AC7374D272}" v="925" dt="2025-10-26T18:13:21.85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24" d="100"/>
          <a:sy n="124" d="100"/>
        </p:scale>
        <p:origin x="-1512" y="-11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10/26/2025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Welcome &amp; Webinar Overview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Global Markets, Local Impact - Navigating Cultural Diversity</a:t>
            </a:r>
            <a:br>
              <a:rPr lang="en-US" sz="1200" dirty="0"/>
            </a:b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Learning Objectives:</a:t>
            </a:r>
            <a:br>
              <a:rPr lang="en-US" sz="1200" dirty="0"/>
            </a:b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Understand how culture affects business decisions and practices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Learn effective cross-cultural communication strategies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Discover international business etiquette and protocols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Practice building inclusive global teams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Explore how to adapt products and services for different markets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What You’ll Get: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Real-world examples of cultural successes and failures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Tools for communicating across cultures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Skills for working with international teams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</a:rPr>
              <a:t>Strategies you can use in any global business setting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Ice Breaker Activity (10 minutes)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Cultural Background Sharing</a:t>
            </a:r>
          </a:p>
          <a:p>
            <a:pPr marL="0" indent="0">
              <a:lnSpc>
                <a:spcPct val="90000"/>
              </a:lnSpc>
              <a:buNone/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Interactive Activities: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 In chat, share: What country/culture do you represent?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 Poll: How many languages do you speak fluently?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 Quick share: Name one business practice that’s different in your culture compared to others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Cultural Guess Game: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In some countries, being 15 minutes late is considered on time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In some cultures, saying “no” directly is considered very rude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In some places, business cards are exchanged with both hands and a bow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Can you guess which cultures these might be?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Purpose: Celebrate diversity in the room and highlight that we all have cultural knowledge to share.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What is Culture in Business?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More Than Just Food and Festivals</a:t>
            </a:r>
            <a:br>
              <a:rPr lang="en-US" sz="1200">
                <a:solidFill>
                  <a:schemeClr val="tx2"/>
                </a:solidFill>
              </a:rPr>
            </a:b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Culture Includes: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How people communicate (direct vs indirect)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Attitudes toward time (punctuality, deadlines)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Decision-making processes (individual vs group)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Hierarchy and authority (formal vs informal)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Relationship building (task-focused vs relationship-focused)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Risk tolerance (conservative vs entrepreneurial)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Business Impact Examples: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Japanese companies often make decisions through group consensus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German businesses highly value punctuality and detailed planning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Latin American cultures emphasize personal relationships before business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Scandinavian workplaces tend to be more egalitarian with flat hierarchies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Key Point: There’s no “right” or “wrong” culture - just different approaches that can all be successful.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692B460-7623-0BAB-2203-3AD29E47F8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BBA922A-02A2-C0C3-BECD-8B60DACC94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AA79686-72A4-50B6-719C-FC5F7774AF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A852ECA-ECD3-D6F1-1D05-3510B1ACE70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B0C631ED-DCA0-A03F-A25E-4020EEB2D9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CC49C6C2-C1BF-54B3-9051-9D13DB8DB3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103609F-2746-74DB-EE77-53850A9CD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5592988-7901-AAED-D609-1C64FB1073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F1D8FB8-64E4-23F7-D23D-ECCE256481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A2237B4-6E1F-4551-3ABC-6D036EEC41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14E5CA1-6194-CD4A-1813-18AE247C9F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7F6D7D5-1296-DE00-24BA-0BD8E41CA9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3EF7C33-7BA9-D5F7-A42C-3CC841DC652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56048A7-F450-5816-0F14-1C7677F68C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8168CA0-E893-3788-9D05-D861FE520F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5400" dirty="0">
                <a:solidFill>
                  <a:schemeClr val="bg1"/>
                </a:solidFill>
              </a:rPr>
              <a:t>The Cultural Iceberg Model</a:t>
            </a:r>
          </a:p>
          <a:p>
            <a:pPr algn="l"/>
            <a:endParaRPr lang="en-US" sz="4200" dirty="0">
              <a:solidFill>
                <a:schemeClr val="bg1"/>
              </a:solidFill>
              <a:ea typeface="Calibri"/>
              <a:cs typeface="Calibri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0EFCF3-4CF2-1E9E-6A9C-F3DD2DE44D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What You See vs What You Don’t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Above the Water (Visible - 10%):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Language and accents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Food and clothing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Holidays and celebrations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Art and music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Below the Water (Hidden - 90%):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Values and beliefs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Assumptions about life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Communication styles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Concepts of time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Attitudes toward authority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Definition of success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Approach to problem-solving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rgbClr val="000000"/>
                </a:solidFill>
              </a:rPr>
              <a:t>Business Lesson: The hidden parts of culture have the biggest impact on business relationships and success. Understanding these invisible elements is crucial for global business.</a:t>
            </a: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7606093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Cultural Dimensions Framework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Understanding Different Cultural Values</a:t>
            </a: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High-Context vs Low-Context Communication: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High-Context: Meaning comes from context, relationships, non-verbal cues (Japan, Arab countries)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Low-Context: Meaning is explicit in words, direct communication (Germany, USA)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Individual vs Collective Orientation: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Individual: Personal achievement, individual rights (USA, Australia)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Collective: Group harmony, collective responsibility (China, Colombia)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Power Distance: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 High: Formal hierarchy, clear authority levels (Malaysia, India)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Low: Equality emphasized, informal relationships with bosses (Denmark, New Zealand)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Uncertainty Avoidance: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High: Prefer structure, rules, predictability (Japan, Greece)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Low: Comfortable with ambiguity, flexible (Singapore, USA)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Understanding these helps predict how people from different cultures might behave in business situations.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Case Study Introduction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Meet </a:t>
            </a:r>
            <a:r>
              <a:rPr lang="en-US" sz="1100" dirty="0" err="1">
                <a:solidFill>
                  <a:schemeClr val="tx2"/>
                </a:solidFill>
              </a:rPr>
              <a:t>GlobalTech’s</a:t>
            </a:r>
            <a:r>
              <a:rPr lang="en-US" sz="1100" dirty="0">
                <a:solidFill>
                  <a:schemeClr val="tx2"/>
                </a:solidFill>
              </a:rPr>
              <a:t> Challenge</a:t>
            </a: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Background:</a:t>
            </a:r>
          </a:p>
          <a:p>
            <a:pPr>
              <a:lnSpc>
                <a:spcPct val="90000"/>
              </a:lnSpc>
            </a:pPr>
            <a:r>
              <a:rPr lang="en-US" sz="1100" dirty="0" err="1">
                <a:solidFill>
                  <a:schemeClr val="tx2"/>
                </a:solidFill>
              </a:rPr>
              <a:t>GlobalTech</a:t>
            </a:r>
            <a:r>
              <a:rPr lang="en-US" sz="1100" dirty="0">
                <a:solidFill>
                  <a:schemeClr val="tx2"/>
                </a:solidFill>
              </a:rPr>
              <a:t> is a software company based in the United States. They want to expand internationally and have identified three target markets: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Germany (structured, detail-oriented market)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Brazil (relationship-focused, flexible market)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Japan (consensus-building, hierarchical market)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Current Situation: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 err="1">
                <a:solidFill>
                  <a:schemeClr val="tx2"/>
                </a:solidFill>
              </a:rPr>
              <a:t>GlobalTech</a:t>
            </a:r>
            <a:r>
              <a:rPr lang="en-US" sz="1100" dirty="0">
                <a:solidFill>
                  <a:schemeClr val="tx2"/>
                </a:solidFill>
              </a:rPr>
              <a:t> has a team of 8 people who will work on this expansion: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3 Americans (including the project leader)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2 Germans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2 Brazilians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1 Japanese team member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Challenges: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Team meetings are ineffective with cultural misunderstandings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Product features that work in the US may not appeal to other markets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Different expectations about timelines and decision-making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 Communication styles are causing friction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Your Task: Help </a:t>
            </a:r>
            <a:r>
              <a:rPr lang="en-US" sz="1100" dirty="0" err="1">
                <a:solidFill>
                  <a:schemeClr val="tx2"/>
                </a:solidFill>
              </a:rPr>
              <a:t>GlobalTech</a:t>
            </a:r>
            <a:r>
              <a:rPr lang="en-US" sz="1100" dirty="0">
                <a:solidFill>
                  <a:schemeClr val="tx2"/>
                </a:solidFill>
              </a:rPr>
              <a:t> navigate these cultural differences successfully.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Cross-Cultural Communication Essentials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Speaking Across Cultures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Common Communication Challenges: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Direct vs Indirect Communication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Direct: “This idea won’t work” (US, Germany)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Indirect: “This idea has some interesting aspects, but perhaps we should consider alternatives” (Japan, Thailand)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Silence and Pauses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Some cultures use silence for thinking (Finland, Japan)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Others see silence as awkward and fill it immediately (USA, Brazil)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Non-Verbal Communication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Eye contact: Shows respect (Western cultures) vs shows disrespect to authority (some Asian cultures)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Gestures: Thumbs up is positive (West) but offensive (Middle East)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Time Orientation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Monochronic: One thing at a time, punctual (Germany, Switzerland)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Polychronic: Multiple activities, flexible timing (Latin America, Middle East)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Best Practices: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Ask clarifying questions instead of assuming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Pay attention to non-verbal cues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Adapt your style to your audience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When in doubt, err on the side of formality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Practical Exercise 1 (15 minutes)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Communication Style Adaptation</a:t>
            </a: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Scenario: You need to give feedback to team members from different cultures about a project that’s behind schedule.</a:t>
            </a: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Your Task (Work in pairs):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Write three different versions of the same message for:</a:t>
            </a: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German team member (Hans) - values directness and efficiency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 Japanese team member (Yuki) - values harmony and face-saving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Brazilian team member (Carlos) - values relationships and context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Base message: “The project is two weeks behind schedule. We need to identify problems and create a recovery plan.”</a:t>
            </a: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Instructions: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Spend 10 minutes writing the three versions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Consider: tone, directness, relationship factors, cultural sensitivities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Share with the larger group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Discuss how cultural awareness changes the approach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Debrief Questions: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Which version was hardest to write? Why?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How might each person respond differently?</a:t>
            </a:r>
            <a:endParaRPr lang="en-US" sz="11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>
                <a:solidFill>
                  <a:schemeClr val="tx2"/>
                </a:solidFill>
              </a:rPr>
              <a:t>What did you learn about adapting communication styles?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International Business Etiquette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Getting the Basics Right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Meeting Protocols: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United States: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Firm handshakes, direct eye contact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Informal first names quickly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Get straight to business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Time is money mentality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Japan: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Bow or slight nod with business card exchange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Use titles and formal language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Allow for silence and consensus-building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Longer relationship-building process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Middle East: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Same-gender greetings, longer conversations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Inquire about family and health first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Business comes after relationship establishment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Hospitality is very important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Germany: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Firm handshakes, use titles (Dr., Mr., Ms.)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Punctuality is critical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Well-prepared, fact-based discussions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Formal approach until invited to be casual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Business Card Exchange: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Japan: Use both hands, receive with both hands, study carefully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Korea: Same as Japan, never write on the card in front of someone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Western countries: More casual, often one-handed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Key Principle: When visiting another culture, follow their protocols. It shows respect and builds trust.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Breakout Session 1 (25 minutes)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Global Team Meeting Challenge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Setup: Groups of 4-5 students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Time: 25 minutes total (20 minutes work + 5 minutes prep for presentation)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Scenario: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You’re leading </a:t>
            </a:r>
            <a:r>
              <a:rPr lang="en-US" sz="1100" dirty="0" err="1">
                <a:solidFill>
                  <a:schemeClr val="tx2"/>
                </a:solidFill>
              </a:rPr>
              <a:t>GlobalTech’s</a:t>
            </a:r>
            <a:r>
              <a:rPr lang="en-US" sz="1100" dirty="0">
                <a:solidFill>
                  <a:schemeClr val="tx2"/>
                </a:solidFill>
              </a:rPr>
              <a:t> international expansion team meeting. Team members from the US, Germany, Brazil, and Japan need to make a decision about product localization strategy.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Cultural Considerations: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Americans want quick decisions and clear action items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Germans want detailed analysis and structured plans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Brazilians want to discuss how this affects team relationships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Japanese member needs consensus and time to consult with others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Your Challenge: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Design a meeting structure that respects all cultural preferences while achieving the business objective.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Your Task: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Create a meeting agenda that works for all cultures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1Define how decisions will be made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Plan how to handle disagreements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Determine follow-up communication methods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Deliverable: Present your meeting design in 3 minutes, explaining how it addresses each culture’s needs.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Breakout Debrief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Cross-Cultural Meeting Solutions</a:t>
            </a: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Common Solutions from Groups: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Longer meeting times to accommodate different paces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Pre-meeting information sharing for German preference for preparation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Relationship-building time at the beginning for Brazilian needs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Consensus-checking periods for Japanese input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Clear action items at the end for American efficiency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Key Insights: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One size doesn’t fit all in global meetings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Extra time investment upfront saves problems later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Everyone needs to compromise a little</a:t>
            </a:r>
            <a:endParaRPr lang="en-US" sz="14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Clear communication about expectations helps</a:t>
            </a:r>
          </a:p>
          <a:p>
            <a:pPr>
              <a:lnSpc>
                <a:spcPct val="90000"/>
              </a:lnSpc>
            </a:pPr>
            <a:endParaRPr lang="en-US" sz="14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400">
                <a:solidFill>
                  <a:schemeClr val="tx2"/>
                </a:solidFill>
              </a:rPr>
              <a:t>Lesson: Successful global teams create new cultural norms that respect everyone’s background.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Product and Service Localization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Adapting for Local Markets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Beyond Translation - True Localization: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McDonald’s Global Adaptations: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India: No beef or pork, vegetarian options (religious considerations)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Japan: Shrimp burgers, rice burgers (local taste preferences)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France: McCafé concept with pastries (café culture)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Middle East: Halal meat preparation (religious requirements)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Netflix Content Strategy: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Local language content production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Cultural celebration programming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Different payment methods per country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Varied content libraries based on local preferences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Airbnb’s Cultural Adaptation: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China: Partnership with local companies due to regulatory requirements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Japan: Emphasis on detailed instructions and cleanliness standards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Brazil: Community and social interaction features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Common Localization Areas: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Product features and design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Pricing and payment methods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Marketing messages and imagery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Distribution channels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Customer service approaches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Building Inclusive Global Teams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Creating One Team from Many Cultures</a:t>
            </a: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Challenges in Global Teams: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Different communication styles cause misunderstandings</a:t>
            </a: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Time zone differences make collaboration difficult</a:t>
            </a: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Cultural hierarchies affect participation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Various work-life balance expectations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Different approaches to conflict resolution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Strategies for Success: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 Establish Team Culture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Create shared values and norms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Agree on communication protocols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Define decision-making processes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Set meeting rotation schedules for different time zones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Leverage Cultural Diversity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Use different perspectives for better solutions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Assign culture-specific roles (market expertise)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Create cultural mentorship pairs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Celebrate different approaches to problems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Invest in Cultural Training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Provide cultural awareness workshops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Share cultural context in team meetings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Create cultural fact sheets for major markets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Encourage cultural curiosity and questions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8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Use Technology Wisely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Choose collaboration tools that work globally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Record meetings for different time zones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Use visual communication when language barriers exist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800">
                <a:solidFill>
                  <a:schemeClr val="tx2"/>
                </a:solidFill>
              </a:rPr>
              <a:t>Provide translation support when needed</a:t>
            </a:r>
            <a:endParaRPr lang="en-US" sz="80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Practical Exercise 2 (20 minutes)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Cultural Intelligence Assessment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Part A: Self-Assessment (10 minutes)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Rate yourself (1-5 scale) on these cultural intelligence areas: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Cultural Knowledge: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understand how culture affects business practices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know basic etiquette for major business cultures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can identify cultural dimensions in different countries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Cultural Empathy: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 I try to see situations from other cultural perspectives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I’m curious about different ways of doing things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avoid judging other cultures by my own standards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Cultural Adaptation: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adjust my communication style for different cultures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I’m comfortable working with people who think differently</a:t>
            </a: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can find common ground across cultural differences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Conflict Resolution: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 I can handle cultural misunderstandings constructively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 help bridge cultural gaps in team situations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I’m patient when cultural differences slow things down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Part B: Development Planning (10 minutes)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Identify your 2 strongest cultural intelligence areas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Pick 2 areas for improvement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Plan one specific action to develop cultural skills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Share insights with a partner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Common Cultural Mistakes and How to Avoid Them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Learning from Others’ Errors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Classic Business Cultural Mistakes: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Pepsi in China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Slogan “Come alive with Pepsi” translated as “Pepsi brings your ancestors back from the dead”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Lesson: Professional translation is essential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Walmart in Germany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Imposed American customer service style (greeters, bagging groceries)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Germans found it intrusive and fake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Lesson: Customer preferences vary by culture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Best Buy in Europe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Large stores with aggressive sales tactics didn’t match European shopping preferences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Failed to adapt to local retail culture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Lesson: Business models must adapt to local markets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eBay in Japan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Auction model didn’t work in a culture that prefers fixed prices and certainty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Failed to understand Japanese shopping behavior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Lesson: Core business assumptions may not translate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Prevention Strategies: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Conduct thorough cultural research before entering markets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Hire local talent and listen to their advice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Test products and services with local focus groups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Start small with pilot programs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Build partnerships with local companies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1472570" y="1469512"/>
            <a:ext cx="542773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Virtual Cross-Cultural Communication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Managing Culture Through Screens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Additional Challenges in Virtual Settings: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Non-verbal communication is harder to read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Technology comfort levels vary by culture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Time zone coordination becomes more complex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Relationship building is more difficult online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Best Practices for Virtual Global Teams: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Technology Considerations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Use reliable platforms available in all countries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Provide technical support in local languages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Consider internet connectivity variations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Have backup communication methods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Meeting Management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Rotate meeting times to share time zone burden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Use visual aids to overcome language barriers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Allow longer pauses for translation and thinking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Record sessions for team members who can’t attend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Relationship Building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Start meetings with personal check-ins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Create virtual coffee breaks or social time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Share cultural celebrations and holidays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Use breakout rooms for smaller cultural groups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Communication Protocols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Establish clear response time expectations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Use written summaries after verbal discussions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Provide agenda and materials in advance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Create glossaries for technical or cultural terms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Breakout Session 2 (25 minutes)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336886"/>
            <a:ext cx="5158408" cy="5625001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Global Product Launch Strategy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Setup: Groups of 4-5 students representing different regions</a:t>
            </a: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Time: 25 minutes total (20 minutes work + 5 minutes prep)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Scenario: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GlobalTech is launching a productivity app in four markets: USA, Germany, Brazil, and Japan. Each market has different cultural preferences: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USA: Values efficiency and individual productivity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Germany: Wants detailed features and data security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>
                <a:solidFill>
                  <a:schemeClr val="tx2"/>
                </a:solidFill>
              </a:rPr>
              <a:t>Brazil: Prefers social features and team collaboration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Japan: Values simplicity and group consensus features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Your Challenge: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Create a localization strategy that adapts the app for each market while maintaining core functionality.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Your Task: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Identify key features for each market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Adapt marketing messages for each culture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Plan culturally appropriate launch events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Design customer support strategies for each region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Consider: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Cultural values and preferences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Communication styles</a:t>
            </a:r>
            <a:endParaRPr lang="en-US" sz="9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Business practices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Technology adoption patterns</a:t>
            </a:r>
          </a:p>
          <a:p>
            <a:pPr>
              <a:lnSpc>
                <a:spcPct val="90000"/>
              </a:lnSpc>
            </a:pPr>
            <a:endParaRPr lang="en-US" sz="9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Deliverable: Present your strategy for one market (assigned by instructor), explaining cultural reasoning.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The Future of Global Business Culture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Trends Shaping Cross-Cultural Business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Emerging Trends: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Digital Nomad Culture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Location-independent work is creating new cultural blends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Traditional country-based cultural assumptions are changing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Global remote teams are becoming the norm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Generational Cultural Changes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 Younger generations are more globally minded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Digital natives have similar behaviors across cultures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Traditional cultural boundaries are blurring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 Intelligence as Core Skill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 Companies actively hiring for cultural competence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 training becoming standard in global companies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Cross-cultural leadership development programs expanding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Technology-Enabled Cultural Bridge Building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AI translation tools improving rapidly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Virtual reality enabling better cultural immersion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 intelligence apps and assessments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 Sustainability and Global Values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Environmental concerns creating shared global values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Social responsibility becoming universal business expectation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Purpose-driven work appealing across cultures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Preparation for Future: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Develop curiosity about other cultures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Build adaptability and flexibility skills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Practice virtual cross-cultural communication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Stay informed about global trends and changes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1469295" y="2442208"/>
            <a:ext cx="5421187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Building Your Cultural Intelligence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Developing Your Global Mindset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Essential Skills to Develop: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 Cultural Observation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Notice cultural patterns in business settings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Read about different business cultures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Watch international news and business programs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Follow global companies on social media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 Active Cultural Learning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Take language classes (even basic phrases help)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Attend cultural events in your community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Read books by authors from different cultures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Travel with cultural curiosity, not just tourism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 Practice Cross-Cultural Communication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Work on international student projects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Join global online communities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Volunteer with international organizations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Seek internships with multicultural companies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Develop Cultural Empathy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 Ask questions instead of making assumptions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Listen to understand, not to respond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Suspend judgment when encountering differences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Look for the logic behind different cultural practices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Build Inclusive Leadership Skills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Learn to facilitate discussions across cultures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Practice adapting your communication style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Develop conflict resolution skills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Create environments where everyone can contribute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Career Benefits: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Stand out in job applications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Leadership opportunities in global companies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Better relationships with diverse colleagues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</a:rPr>
              <a:t>Increased innovation through diverse thinking</a:t>
            </a: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Action Planning for Global Success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Your Cross-Cultural Development Plan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Individual Reflection (15 minutes):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Cultural Background Assessment: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What cultures do you already understand well?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Which cultures are you most curious about?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Where do you see yourself working internationally?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Skill Gap Analysis: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What cross-cultural communication skills do you need?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Which cultural intelligence areas need development?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What languages would benefit your career?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 Development Opportunities: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 What cultural learning opportunities exist in your current environment?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Which international experiences could you pursue?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What resources are available for cultural education?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Career Integration: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 How can you apply cultural intelligence in current projects?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What global companies interest you for future employment?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How will you demonstrate cultural competence to employers?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 Action Steps: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One cultural learning goal for this semester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One cross-cultural communication skill to practice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One international experience to pursue this year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One way to build cultural intelligence into your resume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1413619" y="2386531"/>
            <a:ext cx="5309834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 dirty="0">
                <a:solidFill>
                  <a:schemeClr val="bg1"/>
                </a:solidFill>
              </a:rPr>
              <a:t>Case Study Resolution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000" err="1">
                <a:solidFill>
                  <a:schemeClr val="tx2"/>
                </a:solidFill>
              </a:rPr>
              <a:t>GlobalTech’s</a:t>
            </a:r>
            <a:r>
              <a:rPr lang="en-US" sz="1000" dirty="0">
                <a:solidFill>
                  <a:schemeClr val="tx2"/>
                </a:solidFill>
              </a:rPr>
              <a:t> Cross-Cultural Success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What </a:t>
            </a:r>
            <a:r>
              <a:rPr lang="en-US" sz="1000" dirty="0" err="1">
                <a:solidFill>
                  <a:schemeClr val="tx2"/>
                </a:solidFill>
              </a:rPr>
              <a:t>GlobalTech</a:t>
            </a:r>
            <a:r>
              <a:rPr lang="en-US" sz="1000" dirty="0">
                <a:solidFill>
                  <a:schemeClr val="tx2"/>
                </a:solidFill>
              </a:rPr>
              <a:t> Implemented: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Team Development: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 intelligence training for all team members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Rotating meeting times to accommodate all time zones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 mentorship partnerships within the team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Monthly cultural sharing sessions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Communication Improvements: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Multi-modal communication strategy (visual, written, verbal)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 communication guides for each market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Professional translation for critical documents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Extended timeline for consensus-building with Japanese stakeholders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Product Localization: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Market-specific feature development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Culturally adapted user interfaces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Local partnership strategies for each region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Region-specific customer support approaches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Results After Six Months: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40% improvement in team collaboration scores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Successful product launches in all three target markets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25% higher customer satisfaction in localized markets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Three new international business partnerships formed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Team became a model for other global projects in the company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Key Success Factors: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Investment in cultural education and training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Patience with different cultural timelines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Genuine respect for different approaches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000" dirty="0">
                <a:solidFill>
                  <a:schemeClr val="tx2"/>
                </a:solidFill>
              </a:rPr>
              <a:t>Local partnerships in each target market</a:t>
            </a:r>
            <a:endParaRPr lang="en-US" sz="10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Key Takeaways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Your Global Business Toolkit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For Your Studies: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Include cultural analysis in all international business case studies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Seek out group projects with students from different cultures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Research cultural factors when analyzing global companies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Practice cross-cultural communication in presentations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For Your Career: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Highlight cultural intelligence and international experience on resumes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Seek international internships or exchange programs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Join professional organizations with global focus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Develop basic language skills for target markets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Universal Principles: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Curiosity about other cultures is more important than perfect knowledge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Respect and humility open more doors than expertise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Cultural differences are business opportunities, not obstacles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Global success requires local wisdom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Practical Tools You Now Have: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Cultural dimensions framework for analysis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Communication adaptation strategies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Meeting design for multicultural teams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Localization thinking for products and services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100" dirty="0">
                <a:solidFill>
                  <a:schemeClr val="tx2"/>
                </a:solidFill>
              </a:rPr>
              <a:t>Remember: In our interconnected world, cultural intelligence is not optional - it’s essential for business success.</a:t>
            </a:r>
            <a:endParaRPr lang="en-US" sz="11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6200000">
            <a:off x="-994410" y="1947672"/>
            <a:ext cx="4471416" cy="2788920"/>
          </a:xfrm>
        </p:spPr>
        <p:txBody>
          <a:bodyPr anchor="ctr">
            <a:normAutofit/>
          </a:bodyPr>
          <a:lstStyle/>
          <a:p>
            <a:pPr algn="l"/>
            <a:r>
              <a:rPr lang="en-US" sz="4200">
                <a:solidFill>
                  <a:schemeClr val="bg1"/>
                </a:solidFill>
              </a:rPr>
              <a:t>Q&amp;A and Wrap-Up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Your Cultural Intelligence Journey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Common Questions: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“How do I research a culture before doing business there?”</a:t>
            </a: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“What if I make a cultural mistake? How do I recover?”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“How do I balance respecting culture with business efficiency?”</a:t>
            </a: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“What’s the difference between cultural awareness and stereotyping?”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Resources for Continued Learning: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Hofstede Insights for cultural dimension research</a:t>
            </a: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Country Commercial Guides from US Department of Commerce</a:t>
            </a: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Cultural intelligence assessments and courses</a:t>
            </a: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International business etiquette books and websites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Global leadership development programs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Cultural Intelligence Development Tools: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Cross-cultural simulation games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International news sources (BBC, Reuters, local news)</a:t>
            </a: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Cultural mentorship programs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Language learning apps with cultural context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>
                <a:solidFill>
                  <a:schemeClr val="tx2"/>
                </a:solidFill>
              </a:rPr>
              <a:t>Virtual cultural immersion experiences</a:t>
            </a: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 marL="0" indent="0">
              <a:lnSpc>
                <a:spcPct val="90000"/>
              </a:lnSpc>
              <a:buNone/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CEB5BA-595D-61E5-F374-1FDF022179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72951" y="867448"/>
            <a:ext cx="5158408" cy="5120640"/>
          </a:xfr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Satisfactory (2 points):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Participated when prompted with basic cultural awareness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Demonstrated understanding of key concepts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Completed exercises with minimal cultural insight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Showed respectful attitude toward cultural differences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Required encouragement to share cultural perspectives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Needs Improvement (1 point):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Limited participation in cultural discussions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Struggled to grasp basic cross-cultural concepts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Showed little awareness of cultural differences in business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Made inappropriate cultural generalizations or comments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Appeared disengaged from multicultural learning opportunities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Follow-Up Activities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Optional Homework Assignments: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Cultural Business Analysis (Due: Next week)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Choose a global company that operates in at least three different countries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Research how they adapt their business practices for each culture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Identify one success and one challenge they’ve faced with cultural differences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Present your findings in a 5-minute presentation with cultural insights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 Cross-Cultural Interview Project (Due: Two weeks)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Interview someone from a different culture about their business or work experiences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Prepare thoughtful questions about cultural differences in business practices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Write a reflection paper comparing their cultural approach to your own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Share insights with the class while protecting interviewee privacy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Global Team Simulation (Due: End of month)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Work in diverse teams of 4-5 students from different cultural backgrounds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Choose an international business challenge to solve together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Document your cross-cultural collaboration process and challenges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Present both your solution and lessons learned about cultural teamwork</a:t>
            </a: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Reflect on how cultural diversity enhanced or complicated your team’s work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900" dirty="0">
                <a:solidFill>
                  <a:schemeClr val="tx2"/>
                </a:solidFill>
                <a:ea typeface="Calibri"/>
                <a:cs typeface="Calibri"/>
              </a:rPr>
              <a:t>These assignments provide practical experience with cross-cultural business skills while building cultural intelligence that students will use throughout their careers. </a:t>
            </a:r>
          </a:p>
          <a:p>
            <a:pPr>
              <a:lnSpc>
                <a:spcPct val="90000"/>
              </a:lnSpc>
            </a:pPr>
            <a:endParaRPr lang="en-US" sz="900" dirty="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0269235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-2"/>
            <a:ext cx="260117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BE93E8-A305-9B61-09AF-A7E731FD0F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53301" y="841247"/>
            <a:ext cx="5158408" cy="5120640"/>
          </a:xfrm>
        </p:spPr>
        <p:txBody>
          <a:bodyPr vert="horz" lIns="91440" tIns="45720" rIns="91440" bIns="45720" rtlCol="0" anchor="ctr">
            <a:normAutofit lnSpcReduction="10000"/>
          </a:bodyPr>
          <a:lstStyle/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Final Challenge:</a:t>
            </a:r>
            <a:b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</a:br>
            <a:endParaRPr lang="en-US" sz="1200" dirty="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This week, have a meaningful conversation with someone from a different culture. Ask them about their business or work culture. Listen to learn, not to compare. Share what you discover with a classmate.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Future Opportunity: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Consider joining or starting a multicultural business club, international student organization, or global case competition team.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Assessment Rubric for Participation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Excellent (4 points):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Actively engaged in cultural discussions with sensitivity and curiosity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Shared personal cultural insights that enhanced group learning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Demonstrated ability to adapt communication style during exercises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Asked thoughtful questions about cultural differences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Showed genuine interest in learning from others’ cultural perspectives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Good (3 points):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Participated respectfully in cross-cultural discussions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Contributed relevant examples and experiences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Showed solid understanding of cultural business concepts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Completed exercises with cultural awareness</a:t>
            </a:r>
          </a:p>
          <a:p>
            <a:pPr>
              <a:lnSpc>
                <a:spcPct val="90000"/>
              </a:lnSpc>
            </a:pPr>
            <a:r>
              <a:rPr lang="en-US" sz="1200" dirty="0">
                <a:solidFill>
                  <a:schemeClr val="tx2"/>
                </a:solidFill>
                <a:ea typeface="Calibri"/>
                <a:cs typeface="Calibri"/>
              </a:rPr>
              <a:t>Engaged constructively in group cultural exchanges</a:t>
            </a:r>
          </a:p>
          <a:p>
            <a:pPr>
              <a:lnSpc>
                <a:spcPct val="90000"/>
              </a:lnSpc>
            </a:pPr>
            <a:endParaRPr lang="en-US" sz="1200">
              <a:solidFill>
                <a:schemeClr val="tx2"/>
              </a:solidFill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1986034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0</Words>
  <Application>Microsoft Office PowerPoint</Application>
  <PresentationFormat>On-screen Show (4:3)</PresentationFormat>
  <Paragraphs>0</Paragraphs>
  <Slides>25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25</vt:i4>
      </vt:variant>
    </vt:vector>
  </HeadingPairs>
  <TitlesOfParts>
    <vt:vector size="26" baseType="lpstr">
      <vt:lpstr>Office Theme</vt:lpstr>
      <vt:lpstr>Welcome &amp; Webinar Overview</vt:lpstr>
      <vt:lpstr>Ice Breaker Activity (10 minutes)</vt:lpstr>
      <vt:lpstr>What is Culture in Business?</vt:lpstr>
      <vt:lpstr>The Cultural Iceberg Model </vt:lpstr>
      <vt:lpstr>Cultural Dimensions Framework</vt:lpstr>
      <vt:lpstr>Case Study Introduction</vt:lpstr>
      <vt:lpstr>Cross-Cultural Communication Essentials</vt:lpstr>
      <vt:lpstr>Practical Exercise 1 (15 minutes)</vt:lpstr>
      <vt:lpstr>International Business Etiquette</vt:lpstr>
      <vt:lpstr>Breakout Session 1 (25 minutes)</vt:lpstr>
      <vt:lpstr>Breakout Debrief</vt:lpstr>
      <vt:lpstr>Product and Service Localization</vt:lpstr>
      <vt:lpstr>Building Inclusive Global Teams</vt:lpstr>
      <vt:lpstr>Practical Exercise 2 (20 minutes)</vt:lpstr>
      <vt:lpstr>Common Cultural Mistakes and How to Avoid Them</vt:lpstr>
      <vt:lpstr>Virtual Cross-Cultural Communication</vt:lpstr>
      <vt:lpstr>Breakout Session 2 (25 minutes)</vt:lpstr>
      <vt:lpstr>The Future of Global Business Culture</vt:lpstr>
      <vt:lpstr>Building Your Cultural Intelligence</vt:lpstr>
      <vt:lpstr>Action Planning for Global Success</vt:lpstr>
      <vt:lpstr>Case Study Resolution</vt:lpstr>
      <vt:lpstr>Key Takeaways</vt:lpstr>
      <vt:lpstr>Q&amp;A and Wrap-Up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cp:keywords/>
  <dc:description>generated using python-pptx</dc:description>
  <cp:lastModifiedBy>Steve Canny</cp:lastModifiedBy>
  <cp:revision>271</cp:revision>
  <dcterms:created xsi:type="dcterms:W3CDTF">2013-01-27T09:14:16Z</dcterms:created>
  <dcterms:modified xsi:type="dcterms:W3CDTF">2025-10-26T18:15:37Z</dcterms:modified>
  <cp:category/>
</cp:coreProperties>
</file>